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94" r:id="rId4"/>
    <p:sldId id="293" r:id="rId5"/>
    <p:sldId id="274" r:id="rId6"/>
    <p:sldId id="295" r:id="rId7"/>
    <p:sldId id="292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60"/>
  </p:normalViewPr>
  <p:slideViewPr>
    <p:cSldViewPr>
      <p:cViewPr varScale="1">
        <p:scale>
          <a:sx n="76" d="100"/>
          <a:sy n="76" d="100"/>
        </p:scale>
        <p:origin x="1318" y="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C68312-AFED-465E-A4EA-8F5953491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D3C4-1A42-4665-9A1B-B88392D5D36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773B2-9456-49B3-B1F5-4640724C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1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773B2-9456-49B3-B1F5-4640724C54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3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ine 26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0FD-ED0F-4C67-A78A-A80D168C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6B108-522E-494B-8097-412E2714D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DED5-8CF2-4AE1-A8C1-506BF78E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4139-5748-4B79-A511-6F07C4C0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DB52-95A4-47B3-BAB3-1A95B7D64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6009-718C-418B-8E97-F34DDA905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34A7-48C0-4898-82EF-CEDA4C3E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F521E-DD12-4484-99AA-065FF78E3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BDA2-10D3-45F7-8209-DB2C5EDC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3342-C452-4A19-AA9D-92B7AC2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6F34-66D4-4C71-B3C2-EF4BF137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E8D6-8492-42AC-9B87-B55C8E06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82647-9CDE-4CBF-A288-A1F752A5F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BF57-AAEA-4148-B87C-0C31A9E5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43F521E-DD12-4484-99AA-065FF78E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6" r:id="rId2"/>
    <p:sldLayoutId id="2147483739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emf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924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Non-Parametric</a:t>
            </a:r>
            <a:br>
              <a:rPr lang="en-US" dirty="0"/>
            </a:br>
            <a:r>
              <a:rPr lang="en-US" dirty="0"/>
              <a:t>Density Functions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Christoph</a:t>
            </a:r>
            <a:r>
              <a:rPr lang="en-US" dirty="0"/>
              <a:t> F. </a:t>
            </a:r>
            <a:r>
              <a:rPr lang="en-US" dirty="0" err="1"/>
              <a:t>Eick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09/03/2019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Influence Functions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 influence function of a data object              is a function</a:t>
            </a:r>
            <a:r>
              <a:rPr lang="en-US" sz="2800" i="1" dirty="0"/>
              <a:t>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B</a:t>
            </a:r>
            <a:r>
              <a:rPr lang="en-US" sz="2800" i="1" baseline="30000" dirty="0" err="1"/>
              <a:t>y</a:t>
            </a:r>
            <a:r>
              <a:rPr lang="en-US" sz="2800" i="1" dirty="0"/>
              <a:t> : </a:t>
            </a:r>
            <a:r>
              <a:rPr lang="en-US" sz="2800" i="1" dirty="0" err="1"/>
              <a:t>F</a:t>
            </a:r>
            <a:r>
              <a:rPr lang="en-US" sz="2800" i="1" baseline="30000" dirty="0" err="1"/>
              <a:t>d</a:t>
            </a:r>
            <a:r>
              <a:rPr lang="en-US" sz="2800" i="1" baseline="-25000" dirty="0"/>
              <a:t> </a:t>
            </a:r>
            <a:r>
              <a:rPr lang="en-US" sz="2800" i="1" dirty="0"/>
              <a:t>→ R</a:t>
            </a:r>
            <a:r>
              <a:rPr lang="en-US" sz="2800" i="1" baseline="-25000" dirty="0"/>
              <a:t>0</a:t>
            </a:r>
            <a:r>
              <a:rPr lang="en-US" sz="2800" i="1" baseline="30000" dirty="0"/>
              <a:t>+</a:t>
            </a:r>
            <a:r>
              <a:rPr lang="en-US" sz="2800" i="1" dirty="0"/>
              <a:t> which is defined in terms of a basic influence function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B</a:t>
            </a:r>
            <a:r>
              <a:rPr lang="en-US" sz="2800" i="1" dirty="0"/>
              <a:t> </a:t>
            </a: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Examples of basic influence functions are: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  <p:pic>
        <p:nvPicPr>
          <p:cNvPr id="1031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3048000"/>
            <a:ext cx="2895600" cy="674688"/>
          </a:xfrm>
          <a:noFill/>
        </p:spPr>
      </p:pic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42968"/>
              </p:ext>
            </p:extLst>
          </p:nvPr>
        </p:nvGraphicFramePr>
        <p:xfrm>
          <a:off x="762000" y="4953000"/>
          <a:ext cx="3276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2171520" imgH="583920" progId="Equation.3">
                  <p:embed/>
                </p:oleObj>
              </mc:Choice>
              <mc:Fallback>
                <p:oleObj name="Equation" r:id="rId4" imgW="217152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3276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4572000" y="51054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6" imgW="1218960" imgH="419040" progId="Equation.3">
                  <p:embed/>
                </p:oleObj>
              </mc:Choice>
              <mc:Fallback>
                <p:oleObj name="Equation" r:id="rId6" imgW="121896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05400"/>
                        <a:ext cx="2514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6400800" y="1676400"/>
          <a:ext cx="1143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8" imgW="457200" imgH="228600" progId="Equation.3">
                  <p:embed/>
                </p:oleObj>
              </mc:Choice>
              <mc:Fallback>
                <p:oleObj name="Equation" r:id="rId8" imgW="4572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76400"/>
                        <a:ext cx="1143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477000"/>
            <a:ext cx="1905000" cy="381000"/>
          </a:xfrm>
          <a:noFill/>
        </p:spPr>
        <p:txBody>
          <a:bodyPr/>
          <a:lstStyle/>
          <a:p>
            <a:fld id="{8D4DC3FA-F2B5-46CF-9C3B-D3350F1417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dirty="0"/>
              <a:t>Example: Non-parametric Density Estimation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17525" y="1571625"/>
            <a:ext cx="86264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D={x1,x2,x3,x4}</a:t>
            </a:r>
          </a:p>
          <a:p>
            <a:r>
              <a:rPr lang="en-US"/>
              <a:t>f</a:t>
            </a:r>
            <a:r>
              <a:rPr lang="en-US" baseline="30000"/>
              <a:t>D</a:t>
            </a:r>
            <a:r>
              <a:rPr lang="en-US" baseline="-25000"/>
              <a:t>Gaussian</a:t>
            </a:r>
            <a:r>
              <a:rPr lang="en-US"/>
              <a:t>(x)= influence(x1) + influence(x2) + </a:t>
            </a:r>
          </a:p>
          <a:p>
            <a:r>
              <a:rPr lang="en-US"/>
              <a:t>influence(x3) influence(x4)= 0.04+0.06+0.08+0.6=0.78</a:t>
            </a:r>
            <a:endParaRPr lang="en-US" baseline="30000"/>
          </a:p>
          <a:p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431925" y="38433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60525" y="50625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2727325" y="41481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241925" y="51387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724400" y="54864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 flipV="1">
            <a:off x="49530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3048000" y="44958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 flipV="1">
            <a:off x="2057400" y="5334000"/>
            <a:ext cx="2895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 flipV="1">
            <a:off x="1752600" y="41910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165725" y="54927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0.6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260725" y="43989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0.08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362200" y="54102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0.06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1889125" y="42465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0.04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1660525" y="4529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457200" y="6096000"/>
            <a:ext cx="839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6600"/>
                </a:solidFill>
              </a:rPr>
              <a:t>Remark</a:t>
            </a:r>
            <a:r>
              <a:rPr lang="en-US" sz="1800"/>
              <a:t>: the density value of y would be larger than the one for 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799"/>
            <a:ext cx="8229600" cy="735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Notations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641476"/>
            <a:ext cx="9144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O={o</a:t>
            </a:r>
            <a:r>
              <a:rPr lang="en-US" sz="2800" baseline="-25000" dirty="0"/>
              <a:t>1</a:t>
            </a:r>
            <a:r>
              <a:rPr lang="en-US" sz="2800" dirty="0"/>
              <a:t>,…,o</a:t>
            </a:r>
            <a:r>
              <a:rPr lang="en-US" sz="2800" baseline="-25000" dirty="0"/>
              <a:t>n</a:t>
            </a:r>
            <a:r>
              <a:rPr lang="en-US" sz="2800" dirty="0"/>
              <a:t>} is a dataset whose density has to be measured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r is the dimensionality of O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n is the number of objects in O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d</a:t>
            </a:r>
            <a:r>
              <a:rPr lang="en-US" sz="2800" baseline="-25000" dirty="0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(x) is the distance of x its k-nearest neighbor in O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K is assumed a Gaussian kernel: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cs typeface="Times New Roman" pitchFamily="18" charset="0"/>
              </a:rPr>
              <a:t>K(x)= e</a:t>
            </a:r>
            <a:r>
              <a:rPr lang="en-US" dirty="0">
                <a:latin typeface="Symbol" panose="05050102010706020507" pitchFamily="18" charset="2"/>
                <a:cs typeface="Times New Roman" pitchFamily="18" charset="0"/>
              </a:rPr>
              <a:t>-</a:t>
            </a:r>
            <a:r>
              <a:rPr lang="en-US" baseline="30000" dirty="0">
                <a:latin typeface="Symbol" panose="05050102010706020507" pitchFamily="18" charset="2"/>
                <a:cs typeface="Times New Roman" pitchFamily="18" charset="0"/>
              </a:rPr>
              <a:t>(</a:t>
            </a:r>
            <a:r>
              <a:rPr lang="en-US" baseline="30000" dirty="0">
                <a:cs typeface="Times New Roman" pitchFamily="18" charset="0"/>
              </a:rPr>
              <a:t>(</a:t>
            </a:r>
            <a:r>
              <a:rPr lang="en-US" baseline="30000" dirty="0" err="1">
                <a:cs typeface="Times New Roman" pitchFamily="18" charset="0"/>
              </a:rPr>
              <a:t>x</a:t>
            </a:r>
            <a:r>
              <a:rPr lang="en-US" baseline="30000" dirty="0" err="1">
                <a:effectLst/>
                <a:cs typeface="Times New Roman" pitchFamily="18" charset="0"/>
                <a:sym typeface="Symbol" panose="05050102010706020507" pitchFamily="18" charset="2"/>
              </a:rPr>
              <a:t>x</a:t>
            </a:r>
            <a:r>
              <a:rPr lang="en-US" baseline="30000" dirty="0">
                <a:effectLst/>
                <a:cs typeface="Times New Roman" pitchFamily="18" charset="0"/>
                <a:sym typeface="Symbol" panose="05050102010706020507" pitchFamily="18" charset="2"/>
              </a:rPr>
              <a:t>)/2)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effectLst/>
                <a:cs typeface="Times New Roman" pitchFamily="18" charset="0"/>
                <a:sym typeface="Symbol" panose="05050102010706020507" pitchFamily="18" charset="2"/>
              </a:rPr>
              <a:t>with  being the scalar product; e.g. K((1,2,4))=e</a:t>
            </a:r>
            <a:r>
              <a:rPr lang="en-US" sz="2400" dirty="0">
                <a:effectLst/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-</a:t>
            </a:r>
            <a:r>
              <a:rPr lang="en-US" sz="2400" baseline="30000" dirty="0">
                <a:effectLst/>
                <a:cs typeface="Times New Roman" pitchFamily="18" charset="0"/>
                <a:sym typeface="Symbol" panose="05050102010706020507" pitchFamily="18" charset="2"/>
              </a:rPr>
              <a:t>(1+4+16)/2) </a:t>
            </a:r>
            <a:r>
              <a:rPr lang="en-US" sz="2400" dirty="0">
                <a:effectLst/>
                <a:cs typeface="Times New Roman" pitchFamily="18" charset="0"/>
                <a:sym typeface="Symbol" panose="05050102010706020507" pitchFamily="18" charset="2"/>
              </a:rPr>
              <a:t>= e</a:t>
            </a:r>
            <a:r>
              <a:rPr lang="en-US" sz="2400" baseline="30000" dirty="0">
                <a:effectLst/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- </a:t>
            </a:r>
            <a:r>
              <a:rPr lang="en-US" sz="2400" baseline="30000" dirty="0">
                <a:effectLst/>
                <a:cs typeface="Times New Roman" pitchFamily="18" charset="0"/>
                <a:sym typeface="Symbol" panose="05050102010706020507" pitchFamily="18" charset="2"/>
              </a:rPr>
              <a:t>10.5</a:t>
            </a:r>
            <a:endParaRPr lang="en-US" sz="2400" baseline="30000" dirty="0">
              <a:effectLst/>
              <a:cs typeface="Times New Roman" pitchFamily="18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Gaussian Kernel Density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23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30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sz="2200" dirty="0">
                    <a:effectLst/>
                  </a:rPr>
                  <a:t>Relying on classical kernel density estimation techniques,  density functions </a:t>
                </a:r>
                <a:r>
                  <a:rPr lang="en-GB" sz="2200" dirty="0">
                    <a:effectLst/>
                    <a:sym typeface="Symbol" panose="05050102010706020507" pitchFamily="18" charset="2"/>
                  </a:rPr>
                  <a:t></a:t>
                </a:r>
                <a:r>
                  <a:rPr lang="en-GB" sz="2200" baseline="-25000" dirty="0">
                    <a:effectLst/>
                  </a:rPr>
                  <a:t>O</a:t>
                </a:r>
                <a:r>
                  <a:rPr lang="en-GB" sz="2200" dirty="0">
                    <a:effectLst/>
                  </a:rPr>
                  <a:t> over O are defined as follows: </a:t>
                </a:r>
                <a:endParaRPr lang="en-US" sz="2200" dirty="0">
                  <a:effectLst/>
                </a:endParaRPr>
              </a:p>
              <a:p>
                <a:pPr marL="0" indent="0">
                  <a:buNone/>
                </a:pPr>
                <a:r>
                  <a:rPr lang="en-GB" dirty="0">
                    <a:effectLst/>
                  </a:rPr>
                  <a:t>                 </a:t>
                </a:r>
                <a:r>
                  <a:rPr lang="en-GB" dirty="0">
                    <a:effectLst/>
                    <a:sym typeface="Symbol" panose="05050102010706020507" pitchFamily="18" charset="2"/>
                  </a:rPr>
                  <a:t></a:t>
                </a:r>
                <a:r>
                  <a:rPr lang="en-GB" baseline="-25000" dirty="0">
                    <a:effectLst/>
                  </a:rPr>
                  <a:t>O</a:t>
                </a:r>
                <a:r>
                  <a:rPr lang="en-GB" dirty="0">
                    <a:effectLst/>
                  </a:rPr>
                  <a:t>(v)</a:t>
                </a:r>
                <a14:m>
                  <m:oMath xmlns:m="http://schemas.openxmlformats.org/officeDocument/2006/math">
                    <m:r>
                      <a:rPr lang="en-GB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GB">
                                <a:effectLst/>
                                <a:latin typeface="Cambria Math" panose="02040503050406030204" pitchFamily="18" charset="0"/>
                              </a:rPr>
                              <m:t>d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GB" dirty="0">
                            <a:effectLst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GB" dirty="0">
                            <a:effectLst/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GB" dirty="0">
                            <a:effectLst/>
                          </a:rPr>
                          <m:t>O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GB">
                            <a:effectLst/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GB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i="1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effectLst/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GB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i="1">
                                    <a:effectLst/>
                                    <a:latin typeface="Cambria Math" panose="02040503050406030204" pitchFamily="18" charset="0"/>
                                  </a:rPr>
                                  <m:t>𝑙𝑜𝑐</m:t>
                                </m:r>
                              </m:e>
                              <m:sup/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/>
                            </m:sSup>
                          </m:den>
                        </m:f>
                        <m:r>
                          <a:rPr lang="en-GB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endParaRPr lang="en-GB" sz="800" dirty="0">
                  <a:effectLst/>
                </a:endParaRPr>
              </a:p>
              <a:p>
                <a:pPr marL="0" indent="0">
                  <a:buNone/>
                </a:pPr>
                <a:r>
                  <a:rPr lang="en-GB" sz="2200" dirty="0">
                    <a:effectLst/>
                  </a:rPr>
                  <a:t>where </a:t>
                </a:r>
                <a:r>
                  <a:rPr lang="en-GB" sz="2200" i="1" dirty="0">
                    <a:effectLst/>
                  </a:rPr>
                  <a:t>v</a:t>
                </a:r>
                <a:r>
                  <a:rPr lang="en-GB" sz="2200" dirty="0">
                    <a:effectLst/>
                  </a:rPr>
                  <a:t> is a location of the query point for which the density is computed, K is a Kernel function, d is the dimensionality of the dataset, n is the number of points in O, </a:t>
                </a:r>
                <a:r>
                  <a:rPr lang="en-GB" sz="2200" i="1" dirty="0" err="1">
                    <a:effectLst/>
                  </a:rPr>
                  <a:t>o.loc</a:t>
                </a:r>
                <a:r>
                  <a:rPr lang="en-GB" sz="2200" dirty="0">
                    <a:effectLst/>
                  </a:rPr>
                  <a:t> computes the location of a tuple </a:t>
                </a:r>
                <a:r>
                  <a:rPr lang="en-GB" sz="2200" dirty="0" err="1">
                    <a:effectLst/>
                  </a:rPr>
                  <a:t>o</a:t>
                </a:r>
                <a:r>
                  <a:rPr lang="en-GB" sz="2200" dirty="0" err="1">
                    <a:effectLst/>
                    <a:sym typeface="Symbol" panose="05050102010706020507" pitchFamily="18" charset="2"/>
                  </a:rPr>
                  <a:t></a:t>
                </a:r>
                <a:r>
                  <a:rPr lang="en-GB" sz="2200" dirty="0" err="1">
                    <a:effectLst/>
                  </a:rPr>
                  <a:t>O</a:t>
                </a:r>
                <a:r>
                  <a:rPr lang="en-GB" sz="2200" dirty="0">
                    <a:effectLst/>
                  </a:rPr>
                  <a:t> and h is the bandwidth of the employed kernel—a parameter that has to be chosen before a specific density function can be obtained. Using a Gaussian kernel for K, we can obtain a bivariate density function </a:t>
                </a:r>
                <a:r>
                  <a:rPr lang="en-GB" sz="2200" dirty="0">
                    <a:effectLst/>
                    <a:sym typeface="Symbol" panose="05050102010706020507" pitchFamily="18" charset="2"/>
                  </a:rPr>
                  <a:t></a:t>
                </a:r>
                <a:r>
                  <a:rPr lang="en-GB" sz="2200" baseline="-25000" dirty="0">
                    <a:effectLst/>
                  </a:rPr>
                  <a:t>O </a:t>
                </a:r>
                <a:r>
                  <a:rPr lang="en-GB" sz="2200" dirty="0">
                    <a:effectLst/>
                  </a:rPr>
                  <a:t>for which the query points have the form v=(</a:t>
                </a:r>
                <a:r>
                  <a:rPr lang="en-GB" sz="2200" dirty="0" err="1">
                    <a:effectLst/>
                  </a:rPr>
                  <a:t>x,y</a:t>
                </a:r>
                <a:r>
                  <a:rPr lang="en-GB" sz="2200" dirty="0">
                    <a:effectLst/>
                  </a:rPr>
                  <a:t>):</a:t>
                </a:r>
                <a:endParaRPr lang="en-US" sz="2200" dirty="0">
                  <a:effectLst/>
                </a:endParaRPr>
              </a:p>
              <a:p>
                <a:pPr marL="0" indent="0">
                  <a:buNone/>
                </a:pPr>
                <a:r>
                  <a:rPr lang="en-GB" sz="2400" dirty="0">
                    <a:effectLst/>
                    <a:sym typeface="Symbol" panose="05050102010706020507" pitchFamily="18" charset="2"/>
                  </a:rPr>
                  <a:t>         </a:t>
                </a:r>
                <a:r>
                  <a:rPr lang="en-GB" sz="2700" dirty="0">
                    <a:effectLst/>
                    <a:sym typeface="Symbol" panose="05050102010706020507" pitchFamily="18" charset="2"/>
                  </a:rPr>
                  <a:t></a:t>
                </a:r>
                <a:r>
                  <a:rPr lang="en-GB" sz="2700" baseline="-25000" dirty="0">
                    <a:effectLst/>
                  </a:rPr>
                  <a:t>O</a:t>
                </a:r>
                <a:r>
                  <a:rPr lang="en-GB" sz="2700" dirty="0">
                    <a:effectLst/>
                  </a:rPr>
                  <a:t>(v)</a:t>
                </a:r>
                <a14:m>
                  <m:oMath xmlns:m="http://schemas.openxmlformats.org/officeDocument/2006/math">
                    <m:r>
                      <a:rPr lang="en-GB" sz="270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7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70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700" i="1"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700" i="1">
                                <a:effectLst/>
                                <a:latin typeface="Cambria Math" panose="02040503050406030204" pitchFamily="18" charset="0"/>
                              </a:rPr>
                              <m:t>∗2∗</m:t>
                            </m:r>
                            <m:r>
                              <a:rPr lang="en-GB" sz="2700" i="1">
                                <a:effectLst/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sz="27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sz="27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GB" sz="2800" dirty="0">
                            <a:effectLst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GB" sz="2800" dirty="0">
                            <a:effectLst/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GB" sz="2800" dirty="0">
                            <a:effectLst/>
                          </a:rPr>
                          <m:t>O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GB" sz="2700">
                            <a:effectLst/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GB" sz="270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700"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700" i="1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7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7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2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+ (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sz="27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270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7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700" i="1"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GB" sz="27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GB" sz="2700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700" dirty="0">
                  <a:effectLst/>
                </a:endParaRPr>
              </a:p>
              <a:p>
                <a:pPr marL="0" indent="0">
                  <a:buNone/>
                </a:pPr>
                <a:r>
                  <a:rPr lang="en-GB" sz="2400" dirty="0">
                    <a:effectLst/>
                  </a:rPr>
                  <a:t> </a:t>
                </a:r>
                <a:endParaRPr lang="en-US" sz="2400" dirty="0">
                  <a:effectLst/>
                </a:endParaRP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en-US" sz="2400" dirty="0"/>
              </a:p>
            </p:txBody>
          </p:sp>
        </mc:Choice>
        <mc:Fallback>
          <p:sp>
            <p:nvSpPr>
              <p:cNvPr id="952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30725"/>
              </a:xfrm>
              <a:blipFill>
                <a:blip r:embed="rId2"/>
                <a:stretch>
                  <a:fillRect l="-912" t="-942" r="-561" b="-13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Trivariate</a:t>
            </a:r>
            <a:r>
              <a:rPr lang="en-US" dirty="0"/>
              <a:t> Gaussian KDE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23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30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sz="2800" dirty="0">
                    <a:effectLst/>
                  </a:rPr>
                  <a:t>To define time-space density functions </a:t>
                </a:r>
                <a:r>
                  <a:rPr lang="en-GB" sz="2800" dirty="0">
                    <a:effectLst/>
                    <a:sym typeface="Symbol" panose="05050102010706020507" pitchFamily="18" charset="2"/>
                  </a:rPr>
                  <a:t></a:t>
                </a:r>
                <a:r>
                  <a:rPr lang="en-GB" sz="2800" baseline="-25000" dirty="0">
                    <a:effectLst/>
                  </a:rPr>
                  <a:t>O </a:t>
                </a:r>
                <a:r>
                  <a:rPr lang="en-GB" sz="2800" dirty="0">
                    <a:effectLst/>
                  </a:rPr>
                  <a:t>we rely on 3D Gaussian kernel density estimation techniques: </a:t>
                </a:r>
              </a:p>
              <a:p>
                <a:pPr marL="0" indent="0">
                  <a:buNone/>
                </a:pPr>
                <a:endParaRPr lang="en-US" sz="1000" dirty="0">
                  <a:effectLst/>
                </a:endParaRPr>
              </a:p>
              <a:p>
                <a:pPr marL="0" indent="0">
                  <a:buNone/>
                </a:pPr>
                <a:r>
                  <a:rPr lang="en-GB" sz="3000" dirty="0">
                    <a:effectLst/>
                    <a:sym typeface="Symbol" panose="05050102010706020507" pitchFamily="18" charset="2"/>
                  </a:rPr>
                  <a:t></a:t>
                </a:r>
                <a:r>
                  <a:rPr lang="en-GB" sz="3000" baseline="-25000" dirty="0">
                    <a:effectLst/>
                  </a:rPr>
                  <a:t>O</a:t>
                </a:r>
                <a:r>
                  <a:rPr lang="en-GB" sz="3000" dirty="0">
                    <a:effectLst/>
                  </a:rPr>
                  <a:t>(</a:t>
                </a:r>
                <a:r>
                  <a:rPr lang="en-GB" sz="3000" dirty="0" err="1">
                    <a:effectLst/>
                  </a:rPr>
                  <a:t>v,t</a:t>
                </a:r>
                <a:r>
                  <a:rPr lang="en-GB" sz="3000" dirty="0">
                    <a:effectLst/>
                  </a:rPr>
                  <a:t>))=</a:t>
                </a:r>
                <a:r>
                  <a:rPr lang="en-GB" sz="3000" dirty="0">
                    <a:effectLst/>
                    <a:sym typeface="Symbol" panose="05050102010706020507" pitchFamily="18" charset="2"/>
                  </a:rPr>
                  <a:t></a:t>
                </a:r>
                <a:r>
                  <a:rPr lang="en-GB" sz="3000" baseline="-25000" dirty="0">
                    <a:effectLst/>
                  </a:rPr>
                  <a:t>O</a:t>
                </a:r>
                <a:r>
                  <a:rPr lang="en-GB" sz="3000" dirty="0">
                    <a:effectLst/>
                  </a:rPr>
                  <a:t>((</a:t>
                </a:r>
                <a:r>
                  <a:rPr lang="en-GB" sz="3000" dirty="0" err="1">
                    <a:effectLst/>
                  </a:rPr>
                  <a:t>x,y</a:t>
                </a:r>
                <a:r>
                  <a:rPr lang="en-GB" sz="3000" dirty="0">
                    <a:effectLst/>
                  </a:rPr>
                  <a:t>),t</a:t>
                </a:r>
                <a14:m>
                  <m:oMath xmlns:m="http://schemas.openxmlformats.org/officeDocument/2006/math">
                    <m:r>
                      <a:rPr lang="en-GB" sz="3000">
                        <a:effectLst/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3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∗(</m:t>
                            </m:r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𝑠𝑞𝑟𝑡</m:t>
                            </m:r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(2)∗</m:t>
                            </m:r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000" i="1">
                                <a:effectLst/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3000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sz="3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GB" dirty="0">
                            <a:effectLst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GB" dirty="0">
                            <a:effectLst/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GB" dirty="0">
                            <a:effectLst/>
                          </a:rPr>
                          <m:t>O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sz="3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3000">
                                <a:effectLst/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3000" i="1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3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3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p>
                                          <m:sSupPr>
                                            <m:ctrlPr>
                                              <a:rPr lang="en-US" sz="3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d>
                                                      <m:dPr>
                                                        <m:ctrlPr>
                                                          <a:rPr lang="en-US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dPr>
                                                      <m:e>
                                                        <m:r>
                                                          <a:rPr lang="en-GB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𝑜</m:t>
                                                        </m:r>
                                                        <m:r>
                                                          <a:rPr lang="en-GB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.</m:t>
                                                        </m:r>
                                                        <m:r>
                                                          <a:rPr lang="en-GB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  <m:r>
                                                          <a:rPr lang="en-GB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−</m:t>
                                                        </m:r>
                                                        <m:r>
                                                          <a:rPr lang="en-GB" sz="3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𝑥</m:t>
                                                        </m:r>
                                                      </m:e>
                                                    </m:d>
                                                  </m:e>
                                                  <m:sup>
                                                    <m:r>
                                                      <a:rPr lang="en-GB" sz="3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+ </m:t>
                                                </m:r>
                                                <m:d>
                                                  <m:dPr>
                                                    <m:ctrlPr>
                                                      <a:rPr lang="en-US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GB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𝑜</m:t>
                                                    </m:r>
                                                    <m:r>
                                                      <a:rPr lang="en-GB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.</m:t>
                                                    </m:r>
                                                    <m:r>
                                                      <a:rPr lang="en-GB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  <m:r>
                                                      <a:rPr lang="en-GB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  <m:r>
                                                      <a:rPr lang="en-GB" sz="3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d>
                                              </m:e>
                                              <m:sup>
                                                <m:r>
                                                  <a:rPr lang="en-GB" sz="30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GB" sz="3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.</m:t>
                                                </m:r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GB" sz="30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GB" sz="3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  <m:sup/>
                                    </m:sSup>
                                  </m:num>
                                  <m:den>
                                    <m:r>
                                      <a:rPr lang="en-GB" sz="3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en-US" sz="3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3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p>
                                        <m:r>
                                          <a:rPr lang="en-GB" sz="3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3000" dirty="0">
                  <a:effectLst/>
                </a:endParaRPr>
              </a:p>
              <a:p>
                <a:pPr marL="0" indent="0">
                  <a:buNone/>
                </a:pPr>
                <a:endParaRPr lang="en-GB" sz="2200" dirty="0">
                  <a:effectLst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sz="2800" dirty="0">
                    <a:effectLst/>
                  </a:rPr>
                  <a:t>where (</a:t>
                </a:r>
                <a:r>
                  <a:rPr lang="en-GB" sz="2800" dirty="0" err="1">
                    <a:effectLst/>
                  </a:rPr>
                  <a:t>v,t</a:t>
                </a:r>
                <a:r>
                  <a:rPr lang="en-GB" sz="2800" dirty="0">
                    <a:effectLst/>
                  </a:rPr>
                  <a:t>)</a:t>
                </a:r>
                <a:r>
                  <a:rPr lang="en-GB" sz="2800" i="1" dirty="0">
                    <a:effectLst/>
                  </a:rPr>
                  <a:t> </a:t>
                </a:r>
                <a:r>
                  <a:rPr lang="en-GB" sz="2800" dirty="0">
                    <a:effectLst/>
                  </a:rPr>
                  <a:t>is a query point whose density is computed, consisting of a location v=(</a:t>
                </a:r>
                <a:r>
                  <a:rPr lang="en-GB" sz="2800" dirty="0" err="1">
                    <a:effectLst/>
                  </a:rPr>
                  <a:t>x,y</a:t>
                </a:r>
                <a:r>
                  <a:rPr lang="en-GB" sz="2800" dirty="0">
                    <a:effectLst/>
                  </a:rPr>
                  <a:t>) and a time t. o.t denotes the time of a tuple </a:t>
                </a:r>
                <a:r>
                  <a:rPr lang="en-GB" sz="2800" dirty="0" err="1">
                    <a:effectLst/>
                  </a:rPr>
                  <a:t>o</a:t>
                </a:r>
                <a:r>
                  <a:rPr lang="en-GB" sz="2800" dirty="0" err="1">
                    <a:effectLst/>
                    <a:sym typeface="Symbol" panose="05050102010706020507" pitchFamily="18" charset="2"/>
                  </a:rPr>
                  <a:t></a:t>
                </a:r>
                <a:r>
                  <a:rPr lang="en-GB" sz="2800" dirty="0" err="1">
                    <a:effectLst/>
                  </a:rPr>
                  <a:t>O</a:t>
                </a:r>
                <a:r>
                  <a:rPr lang="en-GB" sz="2800" dirty="0">
                    <a:effectLst/>
                  </a:rPr>
                  <a:t> and </a:t>
                </a:r>
                <a:r>
                  <a:rPr lang="en-GB" sz="2800" dirty="0" err="1">
                    <a:effectLst/>
                  </a:rPr>
                  <a:t>o.x</a:t>
                </a:r>
                <a:r>
                  <a:rPr lang="en-GB" sz="2800" dirty="0">
                    <a:effectLst/>
                  </a:rPr>
                  <a:t> and </a:t>
                </a:r>
                <a:r>
                  <a:rPr lang="en-GB" sz="2800" i="1" dirty="0" err="1">
                    <a:effectLst/>
                  </a:rPr>
                  <a:t>o.y</a:t>
                </a:r>
                <a:r>
                  <a:rPr lang="en-GB" sz="2800" dirty="0">
                    <a:effectLst/>
                  </a:rPr>
                  <a:t> the x and y coordinate of the location v of o; finally, h is the bandwidth of the employed kernel. </a:t>
                </a:r>
                <a:endParaRPr lang="en-US" sz="2800" dirty="0"/>
              </a:p>
            </p:txBody>
          </p:sp>
        </mc:Choice>
        <mc:Fallback>
          <p:sp>
            <p:nvSpPr>
              <p:cNvPr id="952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228600" y="1600200"/>
                <a:ext cx="8686800" cy="4530725"/>
              </a:xfrm>
              <a:blipFill>
                <a:blip r:embed="rId2"/>
                <a:stretch>
                  <a:fillRect l="-1684" t="-1480" r="-2386" b="-16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kNN</a:t>
            </a:r>
            <a:r>
              <a:rPr lang="en-US" dirty="0"/>
              <a:t>-based Density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4545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dirty="0" err="1"/>
              <a:t>kNN</a:t>
            </a:r>
            <a:r>
              <a:rPr lang="en-US" sz="2400" dirty="0"/>
              <a:t> density function with variable kernel width—width is proportional to </a:t>
            </a:r>
            <a:r>
              <a:rPr lang="en-US" sz="2400" dirty="0" err="1"/>
              <a:t>d</a:t>
            </a:r>
            <a:r>
              <a:rPr lang="en-US" sz="2400" baseline="-25000" dirty="0" err="1"/>
              <a:t>k</a:t>
            </a:r>
            <a:r>
              <a:rPr lang="en-US" sz="2400" dirty="0"/>
              <a:t>(x) in point x: the distance of the </a:t>
            </a:r>
            <a:r>
              <a:rPr lang="en-US" sz="2400" dirty="0" err="1"/>
              <a:t>k</a:t>
            </a:r>
            <a:r>
              <a:rPr lang="en-US" sz="2400" baseline="30000" dirty="0" err="1"/>
              <a:t>th</a:t>
            </a:r>
            <a:r>
              <a:rPr lang="en-US" sz="2400" dirty="0"/>
              <a:t> nearest neighbor in O to x; is usually difficult to normalize due to the variable kernel width; therefore, the integral over the density function does not add up to 1 and usually is </a:t>
            </a:r>
            <a:r>
              <a:rPr lang="en-US" sz="2400" dirty="0">
                <a:sym typeface="Symbol"/>
              </a:rPr>
              <a:t>.</a:t>
            </a:r>
            <a:r>
              <a:rPr lang="en-US" sz="2400" dirty="0"/>
              <a:t> </a:t>
            </a:r>
          </a:p>
          <a:p>
            <a:pPr eaLnBrk="1" hangingPunct="1"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Parameter selection</a:t>
            </a:r>
            <a:r>
              <a:rPr lang="en-US" sz="2400" dirty="0"/>
              <a:t>: Instead of the width </a:t>
            </a:r>
            <a:r>
              <a:rPr lang="en-US" sz="2400" dirty="0">
                <a:sym typeface="Symbol"/>
              </a:rPr>
              <a:t>,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k</a:t>
            </a:r>
            <a:r>
              <a:rPr lang="en-US" sz="2400" dirty="0">
                <a:sym typeface="Symbol"/>
              </a:rPr>
              <a:t> has to be selected! </a:t>
            </a: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or </a:t>
            </a:r>
            <a:r>
              <a:rPr lang="en-US" sz="2400" dirty="0" err="1"/>
              <a:t>Alpaydin</a:t>
            </a:r>
            <a:r>
              <a:rPr lang="en-US" sz="2400" dirty="0"/>
              <a:t> mentions the following variation: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962400"/>
          <a:ext cx="37465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3" imgW="1358640" imgH="431640" progId="Equation.3">
                  <p:embed/>
                </p:oleObj>
              </mc:Choice>
              <mc:Fallback>
                <p:oleObj name="Equation" r:id="rId3" imgW="13586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7465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6"/>
          <p:cNvGraphicFramePr>
            <a:graphicFrameLocks noChangeAspect="1"/>
          </p:cNvGraphicFramePr>
          <p:nvPr/>
        </p:nvGraphicFramePr>
        <p:xfrm>
          <a:off x="838200" y="5667375"/>
          <a:ext cx="57070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5" imgW="2070000" imgH="431640" progId="Equation.3">
                  <p:embed/>
                </p:oleObj>
              </mc:Choice>
              <mc:Fallback>
                <p:oleObj name="Equation" r:id="rId5" imgW="2070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67375"/>
                        <a:ext cx="5707062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407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Times New Roman</vt:lpstr>
      <vt:lpstr>Wingdings</vt:lpstr>
      <vt:lpstr>Maple</vt:lpstr>
      <vt:lpstr>Equation</vt:lpstr>
      <vt:lpstr>Non-Parametric Density Functions </vt:lpstr>
      <vt:lpstr>Influence Functions</vt:lpstr>
      <vt:lpstr>Example: Non-parametric Density Estimation </vt:lpstr>
      <vt:lpstr>Notations </vt:lpstr>
      <vt:lpstr>Gaussian Kernel Density Functions</vt:lpstr>
      <vt:lpstr>Trivariate Gaussian KDE</vt:lpstr>
      <vt:lpstr>kNN-based Density Functions</vt:lpstr>
    </vt:vector>
  </TitlesOfParts>
  <Company>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Clustering Algorithm and Implementation</dc:title>
  <dc:creator>s</dc:creator>
  <cp:lastModifiedBy>Eick, Christoph F</cp:lastModifiedBy>
  <cp:revision>148</cp:revision>
  <cp:lastPrinted>2019-08-29T22:02:03Z</cp:lastPrinted>
  <dcterms:created xsi:type="dcterms:W3CDTF">2005-07-17T22:13:53Z</dcterms:created>
  <dcterms:modified xsi:type="dcterms:W3CDTF">2019-09-04T16:21:39Z</dcterms:modified>
</cp:coreProperties>
</file>